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62" r:id="rId4"/>
    <p:sldId id="260" r:id="rId5"/>
    <p:sldId id="264" r:id="rId6"/>
    <p:sldId id="270" r:id="rId7"/>
    <p:sldId id="265" r:id="rId8"/>
    <p:sldId id="271" r:id="rId9"/>
    <p:sldId id="272" r:id="rId10"/>
    <p:sldId id="273" r:id="rId11"/>
    <p:sldId id="274" r:id="rId12"/>
    <p:sldId id="275" r:id="rId13"/>
    <p:sldId id="276" r:id="rId14"/>
    <p:sldId id="278" r:id="rId15"/>
    <p:sldId id="263" r:id="rId16"/>
    <p:sldId id="277" r:id="rId17"/>
  </p:sldIdLst>
  <p:sldSz cx="14630400" cy="8229600"/>
  <p:notesSz cx="8229600" cy="14630400"/>
  <p:embeddedFontLst>
    <p:embeddedFont>
      <p:font typeface="Lato" panose="020F0502020204030203" pitchFamily="3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421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545C8-67E0-A1B7-FE59-8BBD4FF92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5E0628-73B8-4BB3-28D5-F9B0F698F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779702-1788-F279-900F-F40758CCB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29AF75-AC0B-6235-DC83-5892874599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011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D82E40-C852-9923-1194-2E3BF940C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B720AF-9BED-C225-D482-EF2C804759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1D7761-FADC-0A82-47B0-A808C40257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2DC980-ED89-3E5F-695E-78D10364E5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9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6E474E-4974-B742-A009-74CFD2A5E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70727D-2BCC-3056-818A-84DB4E46B2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C64D0F-6B8E-6099-B4C6-F240322F6E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DAD0A2-3E25-1C83-6681-6864AA9965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1686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FCFC9B-5AC0-B054-4F69-1547D4540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75FBF8-05DE-A524-4471-EB6DD65D58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233062-E337-0C59-AE87-175DC74E9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BBB7C3-517B-508F-36CE-C910860E94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3569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3889DD-5134-BAF5-0E56-FD07D7283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058AF0-E936-7A0A-E12C-37194FEE30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D24DFA-C049-AFB1-D79E-F28CEE6E83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4EEB67-79AD-28C3-F807-BC4BAB8BE3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268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7747DB-9E25-DF3E-4878-87A04D62F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2FEE23-D09E-4FD5-D50B-65EF330B26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91371C-87B3-A81C-A80F-5323DE976D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4D3B16-4FB3-564B-419D-815574FBE9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66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4A19B-C0E1-F069-BF2C-9A862ACC0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5A943C-F8C5-2984-9B57-8ABC805427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7AD07F-E310-28EA-9728-8186E8454A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566B6-C67C-BA37-13C1-8EA9ECBDF3C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562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CE9FE-9D1B-392C-8021-DCEBCF5D1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C52DA5-F353-C751-3D06-8E32A64F75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D4F269-1BF8-0779-B57C-5B297200E3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D69C3C-4E19-8A90-BB05-0ABF5C5F6A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428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6D2E4-6DF0-1A29-99C7-9966B94D8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27EAA5-FC0C-2357-4E56-AE8FF9DE7B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CFCCBD-C913-C1E6-9EE7-D00201F65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05D2F-C595-69C5-880B-EBEE35E3F5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006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2B4EA-D71F-C6CF-AF08-778B36B9C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5CB6E5-914C-D9B6-4D64-750EB02FCC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1F3CB6-8907-FED8-B43E-EFF98283B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C13B6E-09D5-3013-1D6F-29AF560C1E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83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0439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500" b="1" dirty="0">
                <a:solidFill>
                  <a:srgbClr val="282824"/>
                </a:solidFill>
                <a:latin typeface="Times New Roman" panose="02020603050405020304" pitchFamily="18" charset="0"/>
                <a:ea typeface="Lato Bold" pitchFamily="34" charset="-122"/>
                <a:cs typeface="Times New Roman" panose="02020603050405020304" pitchFamily="18" charset="0"/>
              </a:rPr>
              <a:t>AI-Driven Career Recommendation &amp; Skill Pathway System</a:t>
            </a: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018021"/>
            <a:ext cx="7556421" cy="3620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Presented By:</a:t>
            </a:r>
          </a:p>
          <a:p>
            <a:pPr marL="0" indent="0" algn="ctr">
              <a:lnSpc>
                <a:spcPts val="285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Jhilmil Bansal</a:t>
            </a:r>
          </a:p>
          <a:p>
            <a:pPr marL="0" indent="0" algn="ctr">
              <a:lnSpc>
                <a:spcPts val="285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Nitika Thakral</a:t>
            </a:r>
          </a:p>
          <a:p>
            <a:pPr marL="0" indent="0" algn="ctr">
              <a:lnSpc>
                <a:spcPts val="285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Stuti Trivedi</a:t>
            </a:r>
          </a:p>
          <a:p>
            <a:pPr marL="0" indent="0" algn="ctr">
              <a:lnSpc>
                <a:spcPts val="2850"/>
              </a:lnSpc>
              <a:buNone/>
            </a:pPr>
            <a:endParaRPr lang="en-US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ctr">
              <a:lnSpc>
                <a:spcPts val="285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Presented To:</a:t>
            </a:r>
          </a:p>
          <a:p>
            <a:pPr marL="0" indent="0" algn="ctr">
              <a:lnSpc>
                <a:spcPts val="285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Mr. Satyam Tiwari</a:t>
            </a:r>
          </a:p>
          <a:p>
            <a:pPr marL="0" indent="0" algn="ctr">
              <a:lnSpc>
                <a:spcPts val="2850"/>
              </a:lnSpc>
              <a:buNone/>
            </a:pPr>
            <a:endParaRPr lang="en-US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ctr">
              <a:lnSpc>
                <a:spcPts val="2850"/>
              </a:lnSpc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9EE38B-E63B-521B-A793-D9CDB11F1754}"/>
              </a:ext>
            </a:extLst>
          </p:cNvPr>
          <p:cNvSpPr txBox="1"/>
          <p:nvPr/>
        </p:nvSpPr>
        <p:spPr>
          <a:xfrm>
            <a:off x="793790" y="3256255"/>
            <a:ext cx="75564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Oriented Analysis and Design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58E9E-8FBB-B696-F0A4-697E4B497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39FF283B-1BCB-50AA-ECD0-6B20F8B212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67"/>
          <a:stretch>
            <a:fillRect/>
          </a:stretch>
        </p:blipFill>
        <p:spPr bwMode="auto">
          <a:xfrm>
            <a:off x="-1" y="1870956"/>
            <a:ext cx="3238135" cy="6269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045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340538-D8A5-1992-2EFE-116057B8C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53B8EB73-988C-9196-9219-B22EDE2A0AD7}"/>
              </a:ext>
            </a:extLst>
          </p:cNvPr>
          <p:cNvSpPr txBox="1"/>
          <p:nvPr/>
        </p:nvSpPr>
        <p:spPr>
          <a:xfrm>
            <a:off x="3279852" y="557121"/>
            <a:ext cx="807069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Diagrams (Structural Modelling)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908C6DB-EA06-2348-498E-40B882268FC0}"/>
              </a:ext>
            </a:extLst>
          </p:cNvPr>
          <p:cNvSpPr txBox="1"/>
          <p:nvPr/>
        </p:nvSpPr>
        <p:spPr>
          <a:xfrm>
            <a:off x="936701" y="1393902"/>
            <a:ext cx="19960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9736776D-442F-E1A4-72DF-E6CB26619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099" y="1685566"/>
            <a:ext cx="10287001" cy="6456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0031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426C8E-8020-98CC-D90A-830308620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F0620257-0502-E82F-3113-6E42673B8DD3}"/>
              </a:ext>
            </a:extLst>
          </p:cNvPr>
          <p:cNvSpPr txBox="1"/>
          <p:nvPr/>
        </p:nvSpPr>
        <p:spPr>
          <a:xfrm>
            <a:off x="3279852" y="557121"/>
            <a:ext cx="807069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Diagrams (Architecture Modelling)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7D4DC95-5A17-CA41-36F2-ED1345C5F4A9}"/>
              </a:ext>
            </a:extLst>
          </p:cNvPr>
          <p:cNvSpPr txBox="1"/>
          <p:nvPr/>
        </p:nvSpPr>
        <p:spPr>
          <a:xfrm>
            <a:off x="936700" y="1393902"/>
            <a:ext cx="234315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6BADDE42-344F-A743-66DB-1CED283F1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49513"/>
            <a:ext cx="14630400" cy="394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8990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40F53-0F14-9209-AF95-DC6F2973C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D829D5FA-CC7B-D751-A74A-6B1883F3A752}"/>
              </a:ext>
            </a:extLst>
          </p:cNvPr>
          <p:cNvSpPr txBox="1"/>
          <p:nvPr/>
        </p:nvSpPr>
        <p:spPr>
          <a:xfrm>
            <a:off x="3279852" y="557121"/>
            <a:ext cx="807069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Diagrams (Architecture Modelling)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933CB6-7C09-F170-886C-350F43C60696}"/>
              </a:ext>
            </a:extLst>
          </p:cNvPr>
          <p:cNvSpPr txBox="1"/>
          <p:nvPr/>
        </p:nvSpPr>
        <p:spPr>
          <a:xfrm>
            <a:off x="936700" y="1393902"/>
            <a:ext cx="25939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CBB0A1FB-3D39-34BB-DE2E-D3DFD49B7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9358" y="2133600"/>
            <a:ext cx="12753752" cy="585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8307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521FB-BA2C-5554-3101-256485A22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21C4D24E-133B-0BF1-DC44-599921F2A3AD}"/>
              </a:ext>
            </a:extLst>
          </p:cNvPr>
          <p:cNvSpPr txBox="1"/>
          <p:nvPr/>
        </p:nvSpPr>
        <p:spPr>
          <a:xfrm>
            <a:off x="3279852" y="557121"/>
            <a:ext cx="807069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Diagrams (Architecture Modelling)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E8C8245-2497-5FE9-9F01-8A693306667F}"/>
              </a:ext>
            </a:extLst>
          </p:cNvPr>
          <p:cNvSpPr txBox="1"/>
          <p:nvPr/>
        </p:nvSpPr>
        <p:spPr>
          <a:xfrm>
            <a:off x="701040" y="1393902"/>
            <a:ext cx="2829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MICROSERVICE</a:t>
            </a:r>
          </a:p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pic>
        <p:nvPicPr>
          <p:cNvPr id="12294" name="Picture 6">
            <a:extLst>
              <a:ext uri="{FF2B5EF4-FFF2-40B4-BE49-F238E27FC236}">
                <a16:creationId xmlns:a16="http://schemas.microsoft.com/office/drawing/2014/main" id="{A9C2CC16-6DCA-DA9B-F6D7-E79CEBB7C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6" r="33681"/>
          <a:stretch>
            <a:fillRect/>
          </a:stretch>
        </p:blipFill>
        <p:spPr bwMode="auto">
          <a:xfrm>
            <a:off x="3728720" y="1454862"/>
            <a:ext cx="8158480" cy="6624637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751991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511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236" y="3236357"/>
            <a:ext cx="7433786" cy="662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buNone/>
            </a:pPr>
            <a:r>
              <a:rPr lang="en-US" sz="4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Microservices</a:t>
            </a:r>
          </a:p>
        </p:txBody>
      </p:sp>
      <p:sp>
        <p:nvSpPr>
          <p:cNvPr id="4" name="Shape 1"/>
          <p:cNvSpPr/>
          <p:nvPr/>
        </p:nvSpPr>
        <p:spPr>
          <a:xfrm>
            <a:off x="742236" y="4217313"/>
            <a:ext cx="11030664" cy="3426976"/>
          </a:xfrm>
          <a:prstGeom prst="roundRect">
            <a:avLst>
              <a:gd name="adj" fmla="val 928"/>
            </a:avLst>
          </a:prstGeom>
          <a:solidFill>
            <a:srgbClr val="E5DFD2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9308" y="4604385"/>
            <a:ext cx="286226" cy="286226"/>
          </a:xfrm>
          <a:prstGeom prst="rect">
            <a:avLst/>
          </a:prstGeom>
        </p:spPr>
      </p:pic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81888" y="4604385"/>
            <a:ext cx="286226" cy="286226"/>
          </a:xfrm>
          <a:prstGeom prst="rect">
            <a:avLst/>
          </a:prstGeom>
        </p:spPr>
      </p:pic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34587" y="4604385"/>
            <a:ext cx="286226" cy="28622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B0368A3-C32A-52C4-5D67-F63FDCCC3CEC}"/>
              </a:ext>
            </a:extLst>
          </p:cNvPr>
          <p:cNvSpPr txBox="1"/>
          <p:nvPr/>
        </p:nvSpPr>
        <p:spPr>
          <a:xfrm>
            <a:off x="1129308" y="4499640"/>
            <a:ext cx="73152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Independent deployment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Technology flexibility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Fault isolation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Easier scaling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Better maintainability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Supports ML workloads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199842-8910-886B-E2CE-3A6D2803116D}"/>
              </a:ext>
            </a:extLst>
          </p:cNvPr>
          <p:cNvSpPr txBox="1"/>
          <p:nvPr/>
        </p:nvSpPr>
        <p:spPr>
          <a:xfrm>
            <a:off x="5130800" y="3253026"/>
            <a:ext cx="43688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20379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10464" y="600552"/>
            <a:ext cx="11009471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200" b="1" dirty="0">
                <a:solidFill>
                  <a:srgbClr val="282824"/>
                </a:solidFill>
                <a:latin typeface="Times New Roman" panose="02020603050405020304" pitchFamily="18" charset="0"/>
                <a:ea typeface="Lato Bold" pitchFamily="34" charset="-122"/>
                <a:cs typeface="Times New Roman" panose="02020603050405020304" pitchFamily="18" charset="0"/>
              </a:rPr>
              <a:t>OBJECTIVES</a:t>
            </a:r>
            <a:endParaRPr 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574280" y="1752481"/>
            <a:ext cx="463868" cy="463868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8244245" y="1823323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Objective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244245" y="2351603"/>
            <a:ext cx="5672138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None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personalized career recommendations using profile data and AI.</a:t>
            </a:r>
          </a:p>
        </p:txBody>
      </p:sp>
      <p:sp>
        <p:nvSpPr>
          <p:cNvPr id="7" name="Shape 4"/>
          <p:cNvSpPr/>
          <p:nvPr/>
        </p:nvSpPr>
        <p:spPr>
          <a:xfrm>
            <a:off x="7574280" y="3753683"/>
            <a:ext cx="463868" cy="463868"/>
          </a:xfrm>
          <a:prstGeom prst="roundRect">
            <a:avLst>
              <a:gd name="adj" fmla="val 6668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8244245" y="3824526"/>
            <a:ext cx="2861072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 Objectives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244245" y="4352806"/>
            <a:ext cx="5672138" cy="3309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academic, skills, and interest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user profile using ML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best-fit career options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skill gap report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 courses, certifications, and roadmap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 learning progress</a:t>
            </a:r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rcRect t="14971" b="6889"/>
          <a:stretch>
            <a:fillRect/>
          </a:stretch>
        </p:blipFill>
        <p:spPr>
          <a:xfrm>
            <a:off x="721638" y="1600319"/>
            <a:ext cx="5672138" cy="64306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875" y="580787"/>
            <a:ext cx="12053292" cy="635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3800" b="1" dirty="0">
                <a:solidFill>
                  <a:srgbClr val="282824"/>
                </a:solidFill>
                <a:latin typeface="Times New Roman" panose="02020603050405020304" pitchFamily="18" charset="0"/>
                <a:ea typeface="Lato Bold" pitchFamily="34" charset="-122"/>
                <a:cs typeface="Times New Roman" panose="02020603050405020304" pitchFamily="18" charset="0"/>
              </a:rPr>
              <a:t>CASE-STUDY</a:t>
            </a:r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9432" y="1686600"/>
            <a:ext cx="5669994" cy="56699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64CB44A-FF37-0836-BB4B-2FB2C2B43492}"/>
              </a:ext>
            </a:extLst>
          </p:cNvPr>
          <p:cNvSpPr txBox="1"/>
          <p:nvPr/>
        </p:nvSpPr>
        <p:spPr>
          <a:xfrm>
            <a:off x="711875" y="1491942"/>
            <a:ext cx="7950557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Meet Rahul – A confused 20-year-old B. Tech student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Unsure whether to choose Data Analyst, Software Developer, or UI/UX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average coding skills, good communication skills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Interests: analytics, design, problem-solving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Needs clarity on skill gaps and suitable career path</a:t>
            </a:r>
          </a:p>
          <a:p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the System Helps Rahul</a:t>
            </a:r>
          </a:p>
          <a:p>
            <a:pPr>
              <a:buFont typeface="+mj-lt"/>
              <a:buAutoNum type="arabicPeriod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Rahul creates a profile</a:t>
            </a:r>
          </a:p>
          <a:p>
            <a:pPr>
              <a:buFont typeface="+mj-lt"/>
              <a:buAutoNum type="arabicPeriod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Enters skills, interests, projects, CGPA</a:t>
            </a:r>
          </a:p>
          <a:p>
            <a:pPr>
              <a:buFont typeface="+mj-lt"/>
              <a:buAutoNum type="arabicPeriod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Requests AI-based recommendation</a:t>
            </a:r>
          </a:p>
          <a:p>
            <a:pPr>
              <a:buFont typeface="+mj-lt"/>
              <a:buAutoNum type="arabicPeriod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ML engine evaluates his data</a:t>
            </a:r>
          </a:p>
          <a:p>
            <a:pPr>
              <a:buFont typeface="+mj-lt"/>
              <a:buAutoNum type="arabicPeriod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 suggests: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Analyst – 87% match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Analyst – 82% match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Analyst – 76% match</a:t>
            </a:r>
          </a:p>
          <a:p>
            <a:pPr>
              <a:buFont typeface="+mj-lt"/>
              <a:buAutoNum type="arabicPeriod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Skill gap analysis + roadmap + course plan</a:t>
            </a:r>
          </a:p>
          <a:p>
            <a:pPr>
              <a:buFont typeface="+mj-lt"/>
              <a:buAutoNum type="arabicPeriod"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Rahul selects a path and the system tracks his weekly progress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5359E2FD-F4E5-32C7-C0C3-36A6B3F35488}"/>
              </a:ext>
            </a:extLst>
          </p:cNvPr>
          <p:cNvSpPr txBox="1"/>
          <p:nvPr/>
        </p:nvSpPr>
        <p:spPr>
          <a:xfrm>
            <a:off x="3279852" y="557121"/>
            <a:ext cx="807069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Diagrams (Behavioural Modelling)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E15FFD-9BB2-7CD7-1B9D-8F9A2452A8AD}"/>
              </a:ext>
            </a:extLst>
          </p:cNvPr>
          <p:cNvSpPr txBox="1"/>
          <p:nvPr/>
        </p:nvSpPr>
        <p:spPr>
          <a:xfrm>
            <a:off x="936701" y="1393902"/>
            <a:ext cx="19960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USE-CASE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322638AF-6CB9-B0B4-705D-67F894AC60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" b="25444"/>
          <a:stretch>
            <a:fillRect/>
          </a:stretch>
        </p:blipFill>
        <p:spPr bwMode="auto">
          <a:xfrm>
            <a:off x="4417376" y="1603984"/>
            <a:ext cx="5795645" cy="6625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12C27-B4F7-4A1A-EA58-7E2C59003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BF040FF5-BC10-9E2E-CADB-6A2DE090A1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678"/>
          <a:stretch>
            <a:fillRect/>
          </a:stretch>
        </p:blipFill>
        <p:spPr bwMode="auto">
          <a:xfrm>
            <a:off x="4417200" y="0"/>
            <a:ext cx="5796000" cy="318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8440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E374C-4C74-BD47-0889-8DEB1778F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5105F286-88A2-4485-A4DE-32F123B37B75}"/>
              </a:ext>
            </a:extLst>
          </p:cNvPr>
          <p:cNvSpPr txBox="1"/>
          <p:nvPr/>
        </p:nvSpPr>
        <p:spPr>
          <a:xfrm>
            <a:off x="3200035" y="590135"/>
            <a:ext cx="823033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Diagrams (Behavioural Modelling)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2BE14BE-3DD3-1356-DFCD-AAF2DBB8E4C0}"/>
              </a:ext>
            </a:extLst>
          </p:cNvPr>
          <p:cNvSpPr txBox="1"/>
          <p:nvPr/>
        </p:nvSpPr>
        <p:spPr>
          <a:xfrm>
            <a:off x="936701" y="1393902"/>
            <a:ext cx="19960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AD2513C-6461-FE84-FCAC-27690C8417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939"/>
          <a:stretch>
            <a:fillRect/>
          </a:stretch>
        </p:blipFill>
        <p:spPr bwMode="auto">
          <a:xfrm>
            <a:off x="3279852" y="1781745"/>
            <a:ext cx="8230330" cy="6447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1548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0DC7EC-5F95-70C1-B338-6E33E7944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7CEFAD5-207F-79CC-3805-92C2279409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671"/>
          <a:stretch>
            <a:fillRect/>
          </a:stretch>
        </p:blipFill>
        <p:spPr bwMode="auto">
          <a:xfrm>
            <a:off x="3200035" y="0"/>
            <a:ext cx="8230330" cy="2791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544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253350-C92E-BE14-C352-DEF86E04D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CCE6B3EA-5C8F-8CD4-9624-B9A22D2CAF48}"/>
              </a:ext>
            </a:extLst>
          </p:cNvPr>
          <p:cNvSpPr txBox="1"/>
          <p:nvPr/>
        </p:nvSpPr>
        <p:spPr>
          <a:xfrm>
            <a:off x="3200035" y="590135"/>
            <a:ext cx="823033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Diagrams (Behavioural Modelling)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61D49AF-DACB-E298-17B3-933E7A30417B}"/>
              </a:ext>
            </a:extLst>
          </p:cNvPr>
          <p:cNvSpPr txBox="1"/>
          <p:nvPr/>
        </p:nvSpPr>
        <p:spPr>
          <a:xfrm>
            <a:off x="936701" y="1393902"/>
            <a:ext cx="19960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112ECBC-D527-2B4A-2FC2-0794A1030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136" y="1519773"/>
            <a:ext cx="8230330" cy="661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731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D79754-D5E8-F9E1-A28E-8FE4868C2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85C37BBF-4CF0-2522-3243-F0A53714CB71}"/>
              </a:ext>
            </a:extLst>
          </p:cNvPr>
          <p:cNvSpPr txBox="1"/>
          <p:nvPr/>
        </p:nvSpPr>
        <p:spPr>
          <a:xfrm>
            <a:off x="3200035" y="590135"/>
            <a:ext cx="823033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Diagrams (Behavioural Modelling)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41823D-661E-AFF8-C630-C1FB6479379E}"/>
              </a:ext>
            </a:extLst>
          </p:cNvPr>
          <p:cNvSpPr txBox="1"/>
          <p:nvPr/>
        </p:nvSpPr>
        <p:spPr>
          <a:xfrm>
            <a:off x="936701" y="1393902"/>
            <a:ext cx="19960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520859EA-26A3-D073-AB4C-B0CF9B09DD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873"/>
          <a:stretch>
            <a:fillRect/>
          </a:stretch>
        </p:blipFill>
        <p:spPr bwMode="auto">
          <a:xfrm>
            <a:off x="3200035" y="1870956"/>
            <a:ext cx="11430365" cy="6269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7745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289</Words>
  <Application>Microsoft Office PowerPoint</Application>
  <PresentationFormat>Custom</PresentationFormat>
  <Paragraphs>77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Times New Roman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Jhilmil Bansal</dc:creator>
  <cp:lastModifiedBy>Jhilmil Bansal</cp:lastModifiedBy>
  <cp:revision>4</cp:revision>
  <dcterms:created xsi:type="dcterms:W3CDTF">2025-11-16T17:32:25Z</dcterms:created>
  <dcterms:modified xsi:type="dcterms:W3CDTF">2025-11-17T06:32:23Z</dcterms:modified>
</cp:coreProperties>
</file>